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4" r:id="rId3"/>
    <p:sldId id="272" r:id="rId4"/>
    <p:sldId id="262" r:id="rId5"/>
    <p:sldId id="273" r:id="rId6"/>
    <p:sldId id="258" r:id="rId7"/>
    <p:sldId id="281" r:id="rId8"/>
    <p:sldId id="286" r:id="rId9"/>
    <p:sldId id="291" r:id="rId10"/>
    <p:sldId id="292" r:id="rId11"/>
    <p:sldId id="279" r:id="rId12"/>
    <p:sldId id="283" r:id="rId13"/>
    <p:sldId id="284" r:id="rId14"/>
    <p:sldId id="259" r:id="rId15"/>
    <p:sldId id="294" r:id="rId16"/>
    <p:sldId id="298" r:id="rId17"/>
    <p:sldId id="299" r:id="rId18"/>
    <p:sldId id="302" r:id="rId19"/>
  </p:sldIdLst>
  <p:sldSz cx="9144000" cy="6858000" type="screen4x3"/>
  <p:notesSz cx="6797675" cy="9872663"/>
  <p:defaultTextStyle>
    <a:defPPr>
      <a:defRPr lang="fr-FR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0"/>
    <p:restoredTop sz="93197"/>
  </p:normalViewPr>
  <p:slideViewPr>
    <p:cSldViewPr snapToGrid="0" snapToObjects="1">
      <p:cViewPr varScale="1">
        <p:scale>
          <a:sx n="119" d="100"/>
          <a:sy n="119" d="100"/>
        </p:scale>
        <p:origin x="14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9EEA1D4-9F8C-4B1C-9B9D-D9F19770CBE0}" type="datetimeFigureOut">
              <a:rPr lang="fr-FR" altLang="fr-FR"/>
              <a:pPr>
                <a:defRPr/>
              </a:pPr>
              <a:t>04/07/2023</a:t>
            </a:fld>
            <a:endParaRPr lang="fr-FR" alt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noProof="0"/>
              <a:t>Cliquez pour modifier les styles du texte du masque</a:t>
            </a:r>
          </a:p>
          <a:p>
            <a:pPr lvl="1"/>
            <a:r>
              <a:rPr lang="fr-FR" altLang="fr-FR" noProof="0"/>
              <a:t>Deuxième niveau</a:t>
            </a:r>
          </a:p>
          <a:p>
            <a:pPr lvl="2"/>
            <a:r>
              <a:rPr lang="fr-FR" altLang="fr-FR" noProof="0"/>
              <a:t>Troisième niveau</a:t>
            </a:r>
          </a:p>
          <a:p>
            <a:pPr lvl="3"/>
            <a:r>
              <a:rPr lang="fr-FR" altLang="fr-FR" noProof="0"/>
              <a:t>Quatrième niveau</a:t>
            </a:r>
          </a:p>
          <a:p>
            <a:pPr lvl="4"/>
            <a:r>
              <a:rPr lang="fr-FR" alt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B830E19-7C7B-4105-8D46-8CB6B62B59A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2069548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/>
          </a:p>
        </p:txBody>
      </p:sp>
      <p:sp>
        <p:nvSpPr>
          <p:cNvPr id="17412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6D893F5B-F8D7-4BDE-82A5-35A36D5F9AFC}" type="slidenum">
              <a:rPr lang="fr-FR" altLang="fr-FR"/>
              <a:pPr eaLnBrk="1" hangingPunct="1"/>
              <a:t>5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830E19-7C7B-4105-8D46-8CB6B62B59AB}" type="slidenum">
              <a:rPr lang="fr-FR" altLang="fr-FR" smtClean="0"/>
              <a:pPr>
                <a:defRPr/>
              </a:pPr>
              <a:t>8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737868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830E19-7C7B-4105-8D46-8CB6B62B59AB}" type="slidenum">
              <a:rPr lang="fr-FR" altLang="fr-FR" smtClean="0"/>
              <a:pPr>
                <a:defRPr/>
              </a:pPr>
              <a:t>9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654483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830E19-7C7B-4105-8D46-8CB6B62B59AB}" type="slidenum">
              <a:rPr lang="fr-FR" altLang="fr-FR" smtClean="0"/>
              <a:pPr>
                <a:defRPr/>
              </a:pPr>
              <a:t>14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158162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830E19-7C7B-4105-8D46-8CB6B62B59AB}" type="slidenum">
              <a:rPr lang="fr-FR" altLang="fr-FR" smtClean="0"/>
              <a:pPr>
                <a:defRPr/>
              </a:pPr>
              <a:t>15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41534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830E19-7C7B-4105-8D46-8CB6B62B59AB}" type="slidenum">
              <a:rPr lang="fr-FR" altLang="fr-FR" smtClean="0"/>
              <a:pPr>
                <a:defRPr/>
              </a:pPr>
              <a:t>16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924228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830E19-7C7B-4105-8D46-8CB6B62B59AB}" type="slidenum">
              <a:rPr lang="fr-FR" altLang="fr-FR" smtClean="0"/>
              <a:pPr>
                <a:defRPr/>
              </a:pPr>
              <a:t>17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967171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830E19-7C7B-4105-8D46-8CB6B62B59AB}" type="slidenum">
              <a:rPr lang="fr-FR" altLang="fr-FR" smtClean="0"/>
              <a:pPr>
                <a:defRPr/>
              </a:pPr>
              <a:t>18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87342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5F7948-A3F3-4B65-A7A6-E4979C491474}" type="datetimeFigureOut">
              <a:rPr lang="fr-FR" altLang="fr-FR"/>
              <a:pPr>
                <a:defRPr/>
              </a:pPr>
              <a:t>04/07/2023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5C3C4-B56F-41DF-AD29-7D6A72A069C8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28005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7B8B2D-2B50-4B54-8140-8F83B875C63C}" type="datetimeFigureOut">
              <a:rPr lang="fr-FR" altLang="fr-FR"/>
              <a:pPr>
                <a:defRPr/>
              </a:pPr>
              <a:t>04/07/2023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F7DD2-1D9F-4CF8-8D96-9F9AA411AF72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217473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7DFD17-C7A1-4342-A02D-5D5B698EA556}" type="datetimeFigureOut">
              <a:rPr lang="fr-FR" altLang="fr-FR"/>
              <a:pPr>
                <a:defRPr/>
              </a:pPr>
              <a:t>04/07/2023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449CD1-94CE-41C5-B0D4-3448DBD18A4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862093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6C1E2-3239-41E3-B5F6-2311AD9D21FF}" type="datetimeFigureOut">
              <a:rPr lang="fr-FR" altLang="fr-FR"/>
              <a:pPr>
                <a:defRPr/>
              </a:pPr>
              <a:t>04/07/2023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DC85EE-C3D6-45A0-9346-69752C2B04A5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863043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2F30A-2526-4CE1-95EB-4E203FEBABF2}" type="datetimeFigureOut">
              <a:rPr lang="fr-FR" altLang="fr-FR"/>
              <a:pPr>
                <a:defRPr/>
              </a:pPr>
              <a:t>04/07/2023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5BB077-AB9C-4412-A86A-44FC4BB4542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77502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DA236-ABFD-4D4E-A986-E7F0AFFD7340}" type="datetimeFigureOut">
              <a:rPr lang="fr-FR" altLang="fr-FR"/>
              <a:pPr>
                <a:defRPr/>
              </a:pPr>
              <a:t>04/07/2023</a:t>
            </a:fld>
            <a:endParaRPr lang="fr-FR" alt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25F529-0EC7-46F4-80C7-9B332EBB25D1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191961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F0F9E-D7C5-4931-A5D6-30226BA381D6}" type="datetimeFigureOut">
              <a:rPr lang="fr-FR" altLang="fr-FR"/>
              <a:pPr>
                <a:defRPr/>
              </a:pPr>
              <a:t>04/07/2023</a:t>
            </a:fld>
            <a:endParaRPr lang="fr-FR" alt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B92B83-B25E-417C-9B60-2EBC87AC9320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965209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EF91E-8C3E-4A7F-A01E-2AC99C4F7DDB}" type="datetimeFigureOut">
              <a:rPr lang="fr-FR" altLang="fr-FR"/>
              <a:pPr>
                <a:defRPr/>
              </a:pPr>
              <a:t>04/07/2023</a:t>
            </a:fld>
            <a:endParaRPr lang="fr-FR" altLang="fr-FR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493216-E593-4BC2-B66B-D854E9B73F58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616176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D0AF35-8D06-44D6-AF58-30EEB581DCE3}" type="datetimeFigureOut">
              <a:rPr lang="fr-FR" altLang="fr-FR"/>
              <a:pPr>
                <a:defRPr/>
              </a:pPr>
              <a:t>04/07/2023</a:t>
            </a:fld>
            <a:endParaRPr lang="fr-FR" alt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0BF361-8C47-4E9F-A2B2-255F22ECFE35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787415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481823-941A-412D-8F0F-89BE0588347D}" type="datetimeFigureOut">
              <a:rPr lang="fr-FR" altLang="fr-FR"/>
              <a:pPr>
                <a:defRPr/>
              </a:pPr>
              <a:t>04/07/2023</a:t>
            </a:fld>
            <a:endParaRPr lang="fr-FR" alt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3205DD-D143-4102-A5A8-9ED2A225C8EC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75036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24F4FB-5C91-4436-B5F0-295BEDE295A4}" type="datetimeFigureOut">
              <a:rPr lang="fr-FR" altLang="fr-FR"/>
              <a:pPr>
                <a:defRPr/>
              </a:pPr>
              <a:t>04/07/2023</a:t>
            </a:fld>
            <a:endParaRPr lang="fr-FR" alt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535DE-A5B3-4A1F-BB34-B496DD460DF5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479941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et modifiez le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182EEA3-5AB6-469A-8D01-3B135657F19D}" type="datetimeFigureOut">
              <a:rPr lang="fr-FR" altLang="fr-FR"/>
              <a:pPr>
                <a:defRPr/>
              </a:pPr>
              <a:t>04/07/2023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A226935-DD2E-4A23-9957-526CD8C8267D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85C6467-CFAA-5C23-4284-43143ED4EBF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129850" y="6672580"/>
            <a:ext cx="912812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800">
                <a:solidFill>
                  <a:srgbClr val="ED7D31"/>
                </a:solidFill>
                <a:latin typeface="Helvetica 75 Bold" pitchFamily="2" charset="0"/>
              </a:rPr>
              <a:t>Orange Restricted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pinventor.mit.edu/explor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ppinventor.mit.edu/explor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98538" y="2055813"/>
            <a:ext cx="7535862" cy="255428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fr-FR" altLang="fr-FR" sz="6000" dirty="0">
                <a:solidFill>
                  <a:srgbClr val="F79646"/>
                </a:solidFill>
              </a:rPr>
              <a:t>Développer des applications mobiles avec</a:t>
            </a:r>
            <a:br>
              <a:rPr lang="fr-FR" altLang="fr-FR" sz="6000" dirty="0">
                <a:solidFill>
                  <a:srgbClr val="F79646"/>
                </a:solidFill>
              </a:rPr>
            </a:br>
            <a:r>
              <a:rPr lang="fr-FR" altLang="fr-FR" sz="7300" dirty="0">
                <a:solidFill>
                  <a:srgbClr val="F79646"/>
                </a:solidFill>
              </a:rPr>
              <a:t>App </a:t>
            </a:r>
            <a:r>
              <a:rPr lang="fr-FR" altLang="fr-FR" sz="7300" dirty="0" err="1">
                <a:solidFill>
                  <a:srgbClr val="F79646"/>
                </a:solidFill>
              </a:rPr>
              <a:t>Inventor</a:t>
            </a:r>
            <a:br>
              <a:rPr lang="fr-FR" altLang="fr-FR" sz="4000" dirty="0">
                <a:solidFill>
                  <a:srgbClr val="A6A6A6"/>
                </a:solidFill>
              </a:rPr>
            </a:br>
            <a:endParaRPr lang="fr-FR" altLang="fr-FR" sz="4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5" y="3886200"/>
            <a:ext cx="6856413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fr-FR" sz="20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fr-FR" sz="20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fr-FR" sz="2000" dirty="0">
                <a:ea typeface="+mn-ea"/>
              </a:rPr>
              <a:t>Didier </a:t>
            </a:r>
            <a:r>
              <a:rPr lang="fr-FR" sz="2000" dirty="0" err="1">
                <a:ea typeface="+mn-ea"/>
              </a:rPr>
              <a:t>Bedouillat</a:t>
            </a:r>
            <a:r>
              <a:rPr lang="fr-FR" sz="2000" dirty="0">
                <a:ea typeface="+mn-ea"/>
              </a:rPr>
              <a:t> - SOFT/LANNION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fr-FR" sz="20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fr-FR" sz="2000" dirty="0">
              <a:ea typeface="+mn-ea"/>
            </a:endParaRPr>
          </a:p>
        </p:txBody>
      </p:sp>
      <p:pic>
        <p:nvPicPr>
          <p:cNvPr id="2052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144463"/>
            <a:ext cx="2325687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4" descr="Explore MIT App Inven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5" y="233363"/>
            <a:ext cx="2581275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dirty="0">
                <a:solidFill>
                  <a:srgbClr val="F79646"/>
                </a:solidFill>
              </a:rPr>
              <a:t>Application Hello World – suite</a:t>
            </a:r>
            <a:br>
              <a:rPr lang="fr-FR" altLang="fr-FR" dirty="0">
                <a:solidFill>
                  <a:srgbClr val="F79646"/>
                </a:solidFill>
              </a:rPr>
            </a:br>
            <a:r>
              <a:rPr lang="fr-FR" altLang="fr-FR" dirty="0">
                <a:solidFill>
                  <a:srgbClr val="F79646"/>
                </a:solidFill>
              </a:rPr>
              <a:t>(Solution !)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1E0BF24-3EB0-434E-B370-78EC6204F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25" y="5070884"/>
            <a:ext cx="7200900" cy="14986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C655D2B-B194-C54F-BA9A-0D660B1D1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562" y="1535949"/>
            <a:ext cx="7110875" cy="321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06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dirty="0">
                <a:solidFill>
                  <a:srgbClr val="F79646"/>
                </a:solidFill>
              </a:rPr>
              <a:t>Application Star </a:t>
            </a:r>
            <a:r>
              <a:rPr lang="fr-FR" altLang="fr-FR" dirty="0" err="1">
                <a:solidFill>
                  <a:srgbClr val="F79646"/>
                </a:solidFill>
              </a:rPr>
              <a:t>Wars</a:t>
            </a:r>
            <a:endParaRPr lang="fr-FR" altLang="fr-FR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46439" y="1592826"/>
            <a:ext cx="5633883" cy="4793226"/>
          </a:xfrm>
        </p:spPr>
        <p:txBody>
          <a:bodyPr>
            <a:norm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fr-FR" altLang="fr-FR" sz="2800" b="1" dirty="0"/>
              <a:t>Défi </a:t>
            </a:r>
            <a:r>
              <a:rPr lang="fr-FR" altLang="fr-FR" sz="2800" dirty="0"/>
              <a:t>: développer une application qui permet d’afficher des images de Star </a:t>
            </a:r>
            <a:r>
              <a:rPr lang="fr-FR" altLang="fr-FR" sz="2800" dirty="0" err="1"/>
              <a:t>Wars</a:t>
            </a:r>
            <a:r>
              <a:rPr lang="fr-FR" altLang="fr-FR" sz="2800" dirty="0"/>
              <a:t> et de jouer le son correspondant</a:t>
            </a:r>
          </a:p>
          <a:p>
            <a:pPr eaLnBrk="1" hangingPunct="1">
              <a:buFont typeface="Arial" pitchFamily="34" charset="0"/>
              <a:buNone/>
              <a:defRPr/>
            </a:pPr>
            <a:r>
              <a:rPr lang="fr-FR" altLang="fr-FR" sz="1600" i="1" dirty="0"/>
              <a:t>		Utiliser les composants Image, Son, </a:t>
            </a:r>
            <a:r>
              <a:rPr lang="fr-FR" altLang="fr-FR" sz="1600" i="1" dirty="0" err="1"/>
              <a:t>Accélérometre</a:t>
            </a:r>
            <a:endParaRPr lang="fr-FR" altLang="fr-FR" sz="16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7638"/>
            <a:ext cx="2224217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83" y="920357"/>
            <a:ext cx="8230660" cy="569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Titre 1"/>
          <p:cNvSpPr>
            <a:spLocks noGrp="1"/>
          </p:cNvSpPr>
          <p:nvPr>
            <p:ph type="title"/>
          </p:nvPr>
        </p:nvSpPr>
        <p:spPr>
          <a:xfrm>
            <a:off x="457200" y="104775"/>
            <a:ext cx="8229600" cy="1143000"/>
          </a:xfrm>
        </p:spPr>
        <p:txBody>
          <a:bodyPr/>
          <a:lstStyle/>
          <a:p>
            <a:pPr eaLnBrk="1" hangingPunct="1"/>
            <a:r>
              <a:rPr lang="fr-FR" altLang="fr-FR" dirty="0">
                <a:solidFill>
                  <a:srgbClr val="F79646"/>
                </a:solidFill>
              </a:rPr>
              <a:t>IHM</a:t>
            </a:r>
            <a:endParaRPr lang="fr-FR" altLang="fr-FR" dirty="0"/>
          </a:p>
        </p:txBody>
      </p:sp>
      <p:sp>
        <p:nvSpPr>
          <p:cNvPr id="3" name="Ellipse 2"/>
          <p:cNvSpPr/>
          <p:nvPr/>
        </p:nvSpPr>
        <p:spPr>
          <a:xfrm>
            <a:off x="279436" y="2942512"/>
            <a:ext cx="1014412" cy="333375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279436" y="2245463"/>
            <a:ext cx="1014412" cy="166687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>
            <a:off x="7613358" y="1279145"/>
            <a:ext cx="662644" cy="447983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/>
          <p:cNvSpPr txBox="1"/>
          <p:nvPr/>
        </p:nvSpPr>
        <p:spPr>
          <a:xfrm>
            <a:off x="7026498" y="577314"/>
            <a:ext cx="11737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/>
              <a:t>Vue « Designer »</a:t>
            </a:r>
          </a:p>
        </p:txBody>
      </p:sp>
      <p:cxnSp>
        <p:nvCxnSpPr>
          <p:cNvPr id="9216" name="Connecteur droit avec flèche 9215"/>
          <p:cNvCxnSpPr>
            <a:stCxn id="40" idx="2"/>
            <a:endCxn id="39" idx="0"/>
          </p:cNvCxnSpPr>
          <p:nvPr/>
        </p:nvCxnSpPr>
        <p:spPr>
          <a:xfrm>
            <a:off x="7613358" y="838924"/>
            <a:ext cx="331322" cy="440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xplosion 1 4"/>
          <p:cNvSpPr/>
          <p:nvPr/>
        </p:nvSpPr>
        <p:spPr>
          <a:xfrm>
            <a:off x="3989164" y="2742458"/>
            <a:ext cx="954544" cy="358140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bouton</a:t>
            </a:r>
            <a:endParaRPr lang="fr-FR" sz="1000" dirty="0"/>
          </a:p>
        </p:txBody>
      </p:sp>
      <p:sp>
        <p:nvSpPr>
          <p:cNvPr id="24" name="Explosion 1 23"/>
          <p:cNvSpPr/>
          <p:nvPr/>
        </p:nvSpPr>
        <p:spPr>
          <a:xfrm>
            <a:off x="3661967" y="4511033"/>
            <a:ext cx="954544" cy="358140"/>
          </a:xfrm>
          <a:prstGeom prst="irregularSeal1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Image</a:t>
            </a:r>
            <a:endParaRPr lang="fr-FR" sz="1000" dirty="0"/>
          </a:p>
        </p:txBody>
      </p:sp>
      <p:sp>
        <p:nvSpPr>
          <p:cNvPr id="19" name="Explosion 1 18"/>
          <p:cNvSpPr/>
          <p:nvPr/>
        </p:nvSpPr>
        <p:spPr>
          <a:xfrm>
            <a:off x="4021148" y="3433973"/>
            <a:ext cx="954544" cy="358140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bouton</a:t>
            </a:r>
            <a:endParaRPr lang="fr-FR" sz="1000" dirty="0"/>
          </a:p>
        </p:txBody>
      </p:sp>
      <p:sp>
        <p:nvSpPr>
          <p:cNvPr id="20" name="Explosion 1 19"/>
          <p:cNvSpPr/>
          <p:nvPr/>
        </p:nvSpPr>
        <p:spPr>
          <a:xfrm>
            <a:off x="3989164" y="3075833"/>
            <a:ext cx="954544" cy="358140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bouton</a:t>
            </a:r>
            <a:endParaRPr lang="fr-FR" sz="1000" dirty="0"/>
          </a:p>
        </p:txBody>
      </p:sp>
      <p:sp>
        <p:nvSpPr>
          <p:cNvPr id="23" name="Explosion 1 22"/>
          <p:cNvSpPr/>
          <p:nvPr/>
        </p:nvSpPr>
        <p:spPr>
          <a:xfrm>
            <a:off x="4141564" y="5652407"/>
            <a:ext cx="954544" cy="358140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bouton</a:t>
            </a:r>
            <a:endParaRPr lang="fr-FR" sz="1000" dirty="0"/>
          </a:p>
        </p:txBody>
      </p:sp>
      <p:sp>
        <p:nvSpPr>
          <p:cNvPr id="26" name="ZoneTexte 25"/>
          <p:cNvSpPr txBox="1"/>
          <p:nvPr/>
        </p:nvSpPr>
        <p:spPr>
          <a:xfrm>
            <a:off x="5565509" y="3987813"/>
            <a:ext cx="829073" cy="2616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100" b="1" dirty="0"/>
              <a:t>Media/Son</a:t>
            </a:r>
          </a:p>
        </p:txBody>
      </p:sp>
      <p:cxnSp>
        <p:nvCxnSpPr>
          <p:cNvPr id="27" name="Connecteur droit avec flèche 26"/>
          <p:cNvCxnSpPr>
            <a:stCxn id="26" idx="0"/>
          </p:cNvCxnSpPr>
          <p:nvPr/>
        </p:nvCxnSpPr>
        <p:spPr>
          <a:xfrm flipH="1" flipV="1">
            <a:off x="5689760" y="3433973"/>
            <a:ext cx="290286" cy="5538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640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9" y="1075995"/>
            <a:ext cx="7791244" cy="533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Titre 1"/>
          <p:cNvSpPr>
            <a:spLocks noGrp="1"/>
          </p:cNvSpPr>
          <p:nvPr>
            <p:ph type="title"/>
          </p:nvPr>
        </p:nvSpPr>
        <p:spPr>
          <a:xfrm>
            <a:off x="457200" y="104775"/>
            <a:ext cx="8229600" cy="1143000"/>
          </a:xfrm>
        </p:spPr>
        <p:txBody>
          <a:bodyPr/>
          <a:lstStyle/>
          <a:p>
            <a:pPr eaLnBrk="1" hangingPunct="1"/>
            <a:r>
              <a:rPr lang="fr-FR" altLang="fr-FR">
                <a:solidFill>
                  <a:srgbClr val="F79646"/>
                </a:solidFill>
              </a:rPr>
              <a:t>Logique</a:t>
            </a:r>
            <a:endParaRPr lang="fr-FR" altLang="fr-FR"/>
          </a:p>
        </p:txBody>
      </p:sp>
      <p:sp>
        <p:nvSpPr>
          <p:cNvPr id="4" name="Ellipse 3"/>
          <p:cNvSpPr/>
          <p:nvPr/>
        </p:nvSpPr>
        <p:spPr>
          <a:xfrm>
            <a:off x="8134350" y="1447799"/>
            <a:ext cx="552450" cy="333375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7042721" y="683580"/>
            <a:ext cx="9653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/>
              <a:t>Vue « Blocs »</a:t>
            </a:r>
          </a:p>
        </p:txBody>
      </p:sp>
      <p:cxnSp>
        <p:nvCxnSpPr>
          <p:cNvPr id="6" name="Connecteur droit avec flèche 5"/>
          <p:cNvCxnSpPr>
            <a:stCxn id="5" idx="2"/>
            <a:endCxn id="4" idx="0"/>
          </p:cNvCxnSpPr>
          <p:nvPr/>
        </p:nvCxnSpPr>
        <p:spPr>
          <a:xfrm>
            <a:off x="7525386" y="945190"/>
            <a:ext cx="885189" cy="502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503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>
                <a:solidFill>
                  <a:srgbClr val="F79646"/>
                </a:solidFill>
              </a:rPr>
              <a:t>Déployer l’Appli sur le téléphone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59000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fr-FR" altLang="fr-FR" dirty="0"/>
              <a:t>Cliquer sur </a:t>
            </a:r>
            <a:r>
              <a:rPr lang="fr-FR" altLang="fr-FR" dirty="0" err="1"/>
              <a:t>Build</a:t>
            </a:r>
            <a:r>
              <a:rPr lang="fr-FR" altLang="fr-FR" dirty="0"/>
              <a:t> / App (Donner le code QR pour fichier .</a:t>
            </a:r>
            <a:r>
              <a:rPr lang="fr-FR" altLang="fr-FR" dirty="0" err="1"/>
              <a:t>apk</a:t>
            </a:r>
            <a:r>
              <a:rPr lang="fr-FR" altLang="fr-FR" dirty="0"/>
              <a:t>)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fr-FR" altLang="fr-FR" dirty="0"/>
              <a:t>Scanner le QR code depuis l’application 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fr-FR" altLang="fr-FR" dirty="0"/>
              <a:t>Autoriser </a:t>
            </a:r>
            <a:r>
              <a:rPr lang="fr-FR" altLang="fr-FR" b="1" dirty="0"/>
              <a:t>temporairement</a:t>
            </a:r>
            <a:r>
              <a:rPr lang="fr-FR" altLang="fr-FR" dirty="0"/>
              <a:t> les sources inconnues sur le téléphone pour pouvoir installer l’APK et ignorer l’avertissement Google </a:t>
            </a:r>
            <a:r>
              <a:rPr lang="fr-FR" altLang="fr-FR" dirty="0" err="1"/>
              <a:t>Protect</a:t>
            </a:r>
            <a:endParaRPr lang="fr-FR" alt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91889D6-10D9-E44F-AAE6-92AC1EB5A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3533"/>
            <a:ext cx="9144000" cy="9136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dirty="0">
                <a:solidFill>
                  <a:srgbClr val="F79646"/>
                </a:solidFill>
              </a:rPr>
              <a:t>Composant web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8866" y="3472032"/>
            <a:ext cx="8229600" cy="785332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  <a:defRPr/>
            </a:pPr>
            <a:endParaRPr lang="fr-FR" altLang="fr-FR" sz="2400" dirty="0"/>
          </a:p>
          <a:p>
            <a:pPr marL="0" indent="0" eaLnBrk="1" hangingPunct="1">
              <a:buNone/>
              <a:defRPr/>
            </a:pPr>
            <a:endParaRPr lang="fr-FR" altLang="fr-FR" sz="2400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419D0AD0-8590-C808-D9E0-4C358E613055}"/>
              </a:ext>
            </a:extLst>
          </p:cNvPr>
          <p:cNvSpPr txBox="1">
            <a:spLocks/>
          </p:cNvSpPr>
          <p:nvPr/>
        </p:nvSpPr>
        <p:spPr bwMode="auto">
          <a:xfrm>
            <a:off x="338866" y="4403384"/>
            <a:ext cx="82296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Arial" charset="0"/>
              <a:buNone/>
              <a:defRPr/>
            </a:pPr>
            <a:endParaRPr lang="fr-FR" altLang="fr-FR" sz="2400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D9D3605B-1191-8446-047F-F49A582DD39E}"/>
              </a:ext>
            </a:extLst>
          </p:cNvPr>
          <p:cNvSpPr txBox="1">
            <a:spLocks/>
          </p:cNvSpPr>
          <p:nvPr/>
        </p:nvSpPr>
        <p:spPr bwMode="auto">
          <a:xfrm>
            <a:off x="457200" y="1367772"/>
            <a:ext cx="8229600" cy="2889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Arial" charset="0"/>
              <a:buNone/>
              <a:defRPr/>
            </a:pPr>
            <a:r>
              <a:rPr lang="fr-FR" altLang="fr-FR" sz="2400" dirty="0"/>
              <a:t>Ce composant permet d’utiliser des services web par http</a:t>
            </a:r>
          </a:p>
          <a:p>
            <a:pPr eaLnBrk="1" hangingPunct="1">
              <a:buFont typeface="Symbol" pitchFamily="2" charset="2"/>
              <a:buChar char="Þ"/>
              <a:defRPr/>
            </a:pPr>
            <a:r>
              <a:rPr lang="fr-FR" altLang="fr-FR" sz="2400" dirty="0"/>
              <a:t>Voir sous Connectivity / Web</a:t>
            </a:r>
          </a:p>
          <a:p>
            <a:pPr marL="0" indent="0" eaLnBrk="1" hangingPunct="1">
              <a:buNone/>
              <a:defRPr/>
            </a:pPr>
            <a:endParaRPr lang="fr-FR" altLang="fr-FR" sz="2400" dirty="0"/>
          </a:p>
          <a:p>
            <a:pPr marL="0" indent="0" eaLnBrk="1" hangingPunct="1">
              <a:buNone/>
              <a:defRPr/>
            </a:pPr>
            <a:r>
              <a:rPr lang="fr-FR" altLang="fr-FR" sz="2400" dirty="0"/>
              <a:t>1/ Paramétrer le composant en précisant notamment l’URL (= adresse du serveur </a:t>
            </a:r>
          </a:p>
          <a:p>
            <a:pPr marL="0" indent="0" eaLnBrk="1" hangingPunct="1">
              <a:buNone/>
              <a:defRPr/>
            </a:pPr>
            <a:r>
              <a:rPr lang="fr-FR" altLang="fr-FR" sz="2400" dirty="0"/>
              <a:t>2/ Appeler la méthode « </a:t>
            </a:r>
            <a:r>
              <a:rPr lang="fr-FR" altLang="fr-FR" sz="2400" dirty="0" err="1"/>
              <a:t>get</a:t>
            </a:r>
            <a:r>
              <a:rPr lang="fr-FR" altLang="fr-FR" sz="2400" dirty="0"/>
              <a:t> » (pour obtenir un résultat) ou « post » (pour envoyer des informations au service web)</a:t>
            </a:r>
          </a:p>
          <a:p>
            <a:pPr marL="0" indent="0" eaLnBrk="1" hangingPunct="1">
              <a:buNone/>
              <a:defRPr/>
            </a:pPr>
            <a:endParaRPr lang="fr-FR" altLang="fr-FR" sz="2400" dirty="0"/>
          </a:p>
          <a:p>
            <a:pPr marL="0" indent="0" eaLnBrk="1" hangingPunct="1">
              <a:buNone/>
              <a:defRPr/>
            </a:pPr>
            <a:endParaRPr lang="fr-FR" altLang="fr-FR" sz="2400" dirty="0"/>
          </a:p>
          <a:p>
            <a:pPr eaLnBrk="1" hangingPunct="1">
              <a:buFont typeface="Symbol" pitchFamily="2" charset="2"/>
              <a:buChar char="Þ"/>
              <a:defRPr/>
            </a:pPr>
            <a:endParaRPr lang="fr-FR" altLang="fr-FR" sz="2400" dirty="0"/>
          </a:p>
          <a:p>
            <a:pPr marL="0" indent="0" eaLnBrk="1" hangingPunct="1">
              <a:buFont typeface="Arial" charset="0"/>
              <a:buNone/>
              <a:defRPr/>
            </a:pPr>
            <a:endParaRPr lang="fr-FR" altLang="fr-FR" sz="2400" dirty="0"/>
          </a:p>
          <a:p>
            <a:pPr marL="0" indent="0" eaLnBrk="1" hangingPunct="1">
              <a:buFont typeface="Arial" charset="0"/>
              <a:buNone/>
              <a:defRPr/>
            </a:pPr>
            <a:endParaRPr lang="fr-FR" altLang="fr-FR" sz="2400" dirty="0"/>
          </a:p>
          <a:p>
            <a:pPr marL="0" indent="0" eaLnBrk="1" hangingPunct="1">
              <a:buFont typeface="Arial" charset="0"/>
              <a:buNone/>
              <a:defRPr/>
            </a:pPr>
            <a:endParaRPr lang="fr-FR" alt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1529FA5-0D48-F812-2843-E06592C0A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65" y="4214331"/>
            <a:ext cx="8548557" cy="210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12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dirty="0">
                <a:solidFill>
                  <a:srgbClr val="F79646"/>
                </a:solidFill>
              </a:rPr>
              <a:t>Composant web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419D0AD0-8590-C808-D9E0-4C358E613055}"/>
              </a:ext>
            </a:extLst>
          </p:cNvPr>
          <p:cNvSpPr txBox="1">
            <a:spLocks/>
          </p:cNvSpPr>
          <p:nvPr/>
        </p:nvSpPr>
        <p:spPr bwMode="auto">
          <a:xfrm>
            <a:off x="457200" y="1581146"/>
            <a:ext cx="8229600" cy="287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Arial" charset="0"/>
              <a:buNone/>
              <a:defRPr/>
            </a:pPr>
            <a:r>
              <a:rPr lang="fr-FR" altLang="fr-FR" sz="2400" dirty="0"/>
              <a:t>3/ Récupérer le résultat du serveur :</a:t>
            </a:r>
          </a:p>
          <a:p>
            <a:pPr eaLnBrk="1" hangingPunct="1">
              <a:buFontTx/>
              <a:buChar char="-"/>
              <a:defRPr/>
            </a:pPr>
            <a:r>
              <a:rPr lang="fr-FR" altLang="fr-FR" sz="2400" dirty="0"/>
              <a:t>l’événement « </a:t>
            </a:r>
            <a:r>
              <a:rPr lang="fr-FR" altLang="fr-FR" sz="2400" dirty="0" err="1"/>
              <a:t>GotText</a:t>
            </a:r>
            <a:r>
              <a:rPr lang="fr-FR" altLang="fr-FR" sz="2400" dirty="0"/>
              <a:t> » est déclenché lors de la réception de la réponse du serveur web</a:t>
            </a:r>
          </a:p>
          <a:p>
            <a:pPr eaLnBrk="1" hangingPunct="1">
              <a:buFontTx/>
              <a:buChar char="-"/>
              <a:defRPr/>
            </a:pPr>
            <a:r>
              <a:rPr lang="fr-FR" altLang="fr-FR" sz="2400" dirty="0"/>
              <a:t>Si paramètre « </a:t>
            </a:r>
            <a:r>
              <a:rPr lang="fr-FR" altLang="fr-FR" sz="2400" dirty="0" err="1"/>
              <a:t>respondeCode</a:t>
            </a:r>
            <a:r>
              <a:rPr lang="fr-FR" altLang="fr-FR" sz="2400" dirty="0"/>
              <a:t> » a la valeur 200 alors cela signifie que la réponse est OK</a:t>
            </a:r>
          </a:p>
          <a:p>
            <a:pPr eaLnBrk="1" hangingPunct="1">
              <a:buFontTx/>
              <a:buChar char="-"/>
              <a:defRPr/>
            </a:pPr>
            <a:r>
              <a:rPr lang="fr-FR" altLang="fr-FR" sz="2400" dirty="0"/>
              <a:t>Le paramètre « </a:t>
            </a:r>
            <a:r>
              <a:rPr lang="fr-FR" altLang="fr-FR" sz="2400" dirty="0" err="1"/>
              <a:t>responseContent</a:t>
            </a:r>
            <a:r>
              <a:rPr lang="fr-FR" altLang="fr-FR" sz="2400" dirty="0"/>
              <a:t> » contient la réponse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A72D02B-5541-591D-C10B-08A55F9A2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00" y="4120179"/>
            <a:ext cx="7802641" cy="252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0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dirty="0">
                <a:solidFill>
                  <a:srgbClr val="F79646"/>
                </a:solidFill>
              </a:rPr>
              <a:t>Exemple d’application connectée à un serveur web ESP32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0B1E8C6-A96C-0894-DEBC-CB30DFDA5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32" y="1753542"/>
            <a:ext cx="6119978" cy="482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17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dirty="0">
                <a:solidFill>
                  <a:srgbClr val="F79646"/>
                </a:solidFill>
              </a:rPr>
              <a:t>Exemple d’application connectée à un serveur web ESP32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805EFE8-6378-3665-3DB4-7281F46EB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3" y="1902490"/>
            <a:ext cx="8989233" cy="353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5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0" y="0"/>
            <a:ext cx="20828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itre 1"/>
          <p:cNvSpPr>
            <a:spLocks noGrp="1"/>
          </p:cNvSpPr>
          <p:nvPr>
            <p:ph type="title"/>
          </p:nvPr>
        </p:nvSpPr>
        <p:spPr>
          <a:xfrm>
            <a:off x="496888" y="122238"/>
            <a:ext cx="8229600" cy="1143000"/>
          </a:xfrm>
        </p:spPr>
        <p:txBody>
          <a:bodyPr/>
          <a:lstStyle/>
          <a:p>
            <a:pPr eaLnBrk="1" hangingPunct="1"/>
            <a:r>
              <a:rPr lang="fr-FR" altLang="fr-FR" dirty="0">
                <a:solidFill>
                  <a:srgbClr val="F79646"/>
                </a:solidFill>
              </a:rPr>
              <a:t>Environnement de travail</a:t>
            </a:r>
            <a:endParaRPr lang="fr-FR" altLang="fr-FR" dirty="0">
              <a:solidFill>
                <a:srgbClr val="FF6600"/>
              </a:solidFill>
            </a:endParaRPr>
          </a:p>
        </p:txBody>
      </p:sp>
      <p:grpSp>
        <p:nvGrpSpPr>
          <p:cNvPr id="4100" name="Grouper 14"/>
          <p:cNvGrpSpPr>
            <a:grpSpLocks/>
          </p:cNvGrpSpPr>
          <p:nvPr/>
        </p:nvGrpSpPr>
        <p:grpSpPr bwMode="auto">
          <a:xfrm>
            <a:off x="776288" y="1951038"/>
            <a:ext cx="3554412" cy="3292475"/>
            <a:chOff x="716380" y="1951393"/>
            <a:chExt cx="3553968" cy="3291840"/>
          </a:xfrm>
        </p:grpSpPr>
        <p:pic>
          <p:nvPicPr>
            <p:cNvPr id="4109" name="Image 4" descr="skd188257sdc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2317">
              <a:off x="716380" y="1951393"/>
              <a:ext cx="3553968" cy="329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0" name="Imag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3381">
              <a:off x="1482277" y="2247153"/>
              <a:ext cx="2096120" cy="1321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01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170">
            <a:off x="7061200" y="2632075"/>
            <a:ext cx="1163638" cy="228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ZoneTexte 15"/>
          <p:cNvSpPr txBox="1"/>
          <p:nvPr/>
        </p:nvSpPr>
        <p:spPr>
          <a:xfrm rot="193751">
            <a:off x="1403350" y="5135563"/>
            <a:ext cx="209550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PC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 + navigateur web</a:t>
            </a:r>
            <a:endParaRPr lang="fr-FR" b="1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" name="ZoneTexte 16"/>
          <p:cNvSpPr txBox="1"/>
          <p:nvPr/>
        </p:nvSpPr>
        <p:spPr>
          <a:xfrm rot="156358">
            <a:off x="6529388" y="4911725"/>
            <a:ext cx="2489200" cy="9223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Mobile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Android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+ application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« MIT AI2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Companion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 » </a:t>
            </a:r>
          </a:p>
        </p:txBody>
      </p:sp>
      <p:cxnSp>
        <p:nvCxnSpPr>
          <p:cNvPr id="12" name="Connecteur droit avec flèche 11"/>
          <p:cNvCxnSpPr>
            <a:cxnSpLocks noChangeShapeType="1"/>
          </p:cNvCxnSpPr>
          <p:nvPr/>
        </p:nvCxnSpPr>
        <p:spPr bwMode="auto">
          <a:xfrm flipV="1">
            <a:off x="3829050" y="3247502"/>
            <a:ext cx="3232150" cy="88900"/>
          </a:xfrm>
          <a:prstGeom prst="straightConnector1">
            <a:avLst/>
          </a:prstGeom>
          <a:noFill/>
          <a:ln w="76200">
            <a:solidFill>
              <a:srgbClr val="FF6600"/>
            </a:solidFill>
            <a:round/>
            <a:headEnd type="arrow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07" name="ZoneTexte 10"/>
          <p:cNvSpPr txBox="1">
            <a:spLocks noChangeArrowheads="1"/>
          </p:cNvSpPr>
          <p:nvPr/>
        </p:nvSpPr>
        <p:spPr bwMode="auto">
          <a:xfrm rot="-170438">
            <a:off x="5079061" y="2756985"/>
            <a:ext cx="565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 dirty="0">
                <a:solidFill>
                  <a:srgbClr val="FF6600"/>
                </a:solidFill>
              </a:rPr>
              <a:t>Wifi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F28C9AA-30B1-6746-9955-A2A69612EEEB}"/>
              </a:ext>
            </a:extLst>
          </p:cNvPr>
          <p:cNvSpPr txBox="1"/>
          <p:nvPr/>
        </p:nvSpPr>
        <p:spPr>
          <a:xfrm>
            <a:off x="971522" y="1445708"/>
            <a:ext cx="316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Développement de l’application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8303199-406D-304D-9C6F-598383F2380A}"/>
              </a:ext>
            </a:extLst>
          </p:cNvPr>
          <p:cNvSpPr txBox="1"/>
          <p:nvPr/>
        </p:nvSpPr>
        <p:spPr>
          <a:xfrm>
            <a:off x="6635372" y="1841565"/>
            <a:ext cx="2277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Mise au point / test de l’application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à coins arrondis 11"/>
          <p:cNvSpPr>
            <a:spLocks noChangeArrowheads="1"/>
          </p:cNvSpPr>
          <p:nvPr/>
        </p:nvSpPr>
        <p:spPr bwMode="auto">
          <a:xfrm>
            <a:off x="5457825" y="3503613"/>
            <a:ext cx="3448050" cy="2370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rgbClr val="FF66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fr-FR" altLang="fr-FR" sz="4000">
                <a:solidFill>
                  <a:srgbClr val="F79646"/>
                </a:solidFill>
              </a:rPr>
              <a:t>Conception d’une application</a:t>
            </a:r>
            <a:br>
              <a:rPr lang="fr-FR" altLang="fr-FR" sz="4000">
                <a:solidFill>
                  <a:srgbClr val="F79646"/>
                </a:solidFill>
              </a:rPr>
            </a:br>
            <a:r>
              <a:rPr lang="fr-FR" altLang="fr-FR" sz="4000">
                <a:solidFill>
                  <a:srgbClr val="F79646"/>
                </a:solidFill>
              </a:rPr>
              <a:t> pour téléphone mobile</a:t>
            </a:r>
          </a:p>
        </p:txBody>
      </p:sp>
      <p:pic>
        <p:nvPicPr>
          <p:cNvPr id="5124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1908175"/>
            <a:ext cx="1930400" cy="3965575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8175"/>
            <a:ext cx="19304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necteur droit avec flèche 8"/>
          <p:cNvCxnSpPr>
            <a:cxnSpLocks noChangeShapeType="1"/>
          </p:cNvCxnSpPr>
          <p:nvPr/>
        </p:nvCxnSpPr>
        <p:spPr bwMode="auto">
          <a:xfrm>
            <a:off x="1358900" y="3503613"/>
            <a:ext cx="1179513" cy="0"/>
          </a:xfrm>
          <a:prstGeom prst="straightConnector1">
            <a:avLst/>
          </a:prstGeom>
          <a:noFill/>
          <a:ln w="25400">
            <a:solidFill>
              <a:srgbClr val="FF66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Connecteur droit avec flèche 9"/>
          <p:cNvCxnSpPr>
            <a:cxnSpLocks noChangeShapeType="1"/>
          </p:cNvCxnSpPr>
          <p:nvPr/>
        </p:nvCxnSpPr>
        <p:spPr bwMode="auto">
          <a:xfrm flipV="1">
            <a:off x="4357688" y="5119688"/>
            <a:ext cx="1263650" cy="298450"/>
          </a:xfrm>
          <a:prstGeom prst="straightConnector1">
            <a:avLst/>
          </a:prstGeom>
          <a:noFill/>
          <a:ln w="38100">
            <a:solidFill>
              <a:srgbClr val="FF66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8" name="ZoneTexte 10"/>
          <p:cNvSpPr txBox="1">
            <a:spLocks noChangeArrowheads="1"/>
          </p:cNvSpPr>
          <p:nvPr/>
        </p:nvSpPr>
        <p:spPr bwMode="auto">
          <a:xfrm>
            <a:off x="6413500" y="4846638"/>
            <a:ext cx="149701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>
                <a:solidFill>
                  <a:srgbClr val="FF6600"/>
                </a:solidFill>
              </a:rPr>
              <a:t>Logique</a:t>
            </a:r>
          </a:p>
        </p:txBody>
      </p:sp>
      <p:pic>
        <p:nvPicPr>
          <p:cNvPr id="5129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338" y="3979863"/>
            <a:ext cx="3249612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Connecteur droit avec flèche 14"/>
          <p:cNvCxnSpPr>
            <a:cxnSpLocks noChangeShapeType="1"/>
          </p:cNvCxnSpPr>
          <p:nvPr/>
        </p:nvCxnSpPr>
        <p:spPr bwMode="auto">
          <a:xfrm flipH="1" flipV="1">
            <a:off x="4197350" y="2527300"/>
            <a:ext cx="1481138" cy="1316038"/>
          </a:xfrm>
          <a:prstGeom prst="straightConnector1">
            <a:avLst/>
          </a:prstGeom>
          <a:noFill/>
          <a:ln w="38100">
            <a:solidFill>
              <a:srgbClr val="FF66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1" name="ZoneTexte 20"/>
          <p:cNvSpPr txBox="1">
            <a:spLocks noChangeArrowheads="1"/>
          </p:cNvSpPr>
          <p:nvPr/>
        </p:nvSpPr>
        <p:spPr bwMode="auto">
          <a:xfrm>
            <a:off x="2687638" y="2233613"/>
            <a:ext cx="8953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>
                <a:solidFill>
                  <a:srgbClr val="FF6600"/>
                </a:solidFill>
              </a:rPr>
              <a:t>IHM</a:t>
            </a:r>
          </a:p>
        </p:txBody>
      </p:sp>
      <p:sp>
        <p:nvSpPr>
          <p:cNvPr id="5132" name="ZoneTexte 21"/>
          <p:cNvSpPr txBox="1">
            <a:spLocks noChangeArrowheads="1"/>
          </p:cNvSpPr>
          <p:nvPr/>
        </p:nvSpPr>
        <p:spPr bwMode="auto">
          <a:xfrm>
            <a:off x="2224088" y="6162675"/>
            <a:ext cx="48768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>
                <a:solidFill>
                  <a:srgbClr val="FF6600"/>
                </a:solidFill>
              </a:rPr>
              <a:t>IHM + Logique = Application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>
                <a:solidFill>
                  <a:srgbClr val="F79646"/>
                </a:solidFill>
              </a:rPr>
              <a:t>Portail App Inventor</a:t>
            </a:r>
          </a:p>
        </p:txBody>
      </p:sp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0" y="5708650"/>
            <a:ext cx="9144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800" dirty="0">
                <a:hlinkClick r:id="rId2"/>
              </a:rPr>
              <a:t>https://appinventor.mit.edu</a:t>
            </a:r>
            <a:endParaRPr lang="fr-FR" altLang="fr-FR" sz="1800" dirty="0"/>
          </a:p>
        </p:txBody>
      </p:sp>
      <p:sp>
        <p:nvSpPr>
          <p:cNvPr id="3077" name="ZoneTexte 4"/>
          <p:cNvSpPr txBox="1">
            <a:spLocks noChangeArrowheads="1"/>
          </p:cNvSpPr>
          <p:nvPr/>
        </p:nvSpPr>
        <p:spPr bwMode="auto">
          <a:xfrm>
            <a:off x="0" y="5322888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2400" dirty="0">
                <a:solidFill>
                  <a:srgbClr val="7F7F7F"/>
                </a:solidFill>
              </a:rPr>
              <a:t>Lancez votre navigateur Internet et connectez-vous à</a:t>
            </a:r>
          </a:p>
        </p:txBody>
      </p:sp>
      <p:sp>
        <p:nvSpPr>
          <p:cNvPr id="3078" name="ZoneTexte 4"/>
          <p:cNvSpPr txBox="1">
            <a:spLocks noChangeArrowheads="1"/>
          </p:cNvSpPr>
          <p:nvPr/>
        </p:nvSpPr>
        <p:spPr bwMode="auto">
          <a:xfrm>
            <a:off x="0" y="6064250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2400">
                <a:solidFill>
                  <a:srgbClr val="7F7F7F"/>
                </a:solidFill>
              </a:rPr>
              <a:t>Puis cliquez sur « Create apps! » et connectez vous à un compte google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E0A9DB1-9105-CF46-9AB9-208A318F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299" y="1186048"/>
            <a:ext cx="4551449" cy="407492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9B5B77B-7607-5A49-8F6C-EF7BAB0E1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6913" y="-26988"/>
            <a:ext cx="8229600" cy="67151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F79646"/>
                </a:solidFill>
                <a:ea typeface="+mj-ea"/>
              </a:rPr>
              <a:t>App </a:t>
            </a:r>
            <a:r>
              <a:rPr lang="fr-FR" dirty="0" err="1">
                <a:solidFill>
                  <a:srgbClr val="F79646"/>
                </a:solidFill>
                <a:ea typeface="+mj-ea"/>
              </a:rPr>
              <a:t>Inventor</a:t>
            </a:r>
            <a:endParaRPr lang="fr-FR" dirty="0">
              <a:solidFill>
                <a:srgbClr val="F79646"/>
              </a:solidFill>
              <a:ea typeface="+mj-ea"/>
            </a:endParaRPr>
          </a:p>
        </p:txBody>
      </p:sp>
      <p:pic>
        <p:nvPicPr>
          <p:cNvPr id="6147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158" y="1204686"/>
            <a:ext cx="6818312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llipse 3"/>
          <p:cNvSpPr>
            <a:spLocks noChangeArrowheads="1"/>
          </p:cNvSpPr>
          <p:nvPr/>
        </p:nvSpPr>
        <p:spPr bwMode="auto">
          <a:xfrm>
            <a:off x="7438342" y="1473200"/>
            <a:ext cx="965200" cy="338138"/>
          </a:xfrm>
          <a:prstGeom prst="ellips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7" name="Ellipse 6"/>
          <p:cNvSpPr>
            <a:spLocks noChangeArrowheads="1"/>
          </p:cNvSpPr>
          <p:nvPr/>
        </p:nvSpPr>
        <p:spPr bwMode="auto">
          <a:xfrm>
            <a:off x="1547129" y="1693863"/>
            <a:ext cx="555625" cy="282575"/>
          </a:xfrm>
          <a:prstGeom prst="ellips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8" name="Ellipse 7"/>
          <p:cNvSpPr>
            <a:spLocks noChangeArrowheads="1"/>
          </p:cNvSpPr>
          <p:nvPr/>
        </p:nvSpPr>
        <p:spPr bwMode="auto">
          <a:xfrm>
            <a:off x="6963679" y="1724025"/>
            <a:ext cx="555625" cy="282575"/>
          </a:xfrm>
          <a:prstGeom prst="ellips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chemeClr val="lt1"/>
              </a:solidFill>
              <a:latin typeface="+mn-lt"/>
              <a:ea typeface="+mn-ea"/>
            </a:endParaRPr>
          </a:p>
        </p:txBody>
      </p:sp>
      <p:cxnSp>
        <p:nvCxnSpPr>
          <p:cNvPr id="9" name="Connecteur droit avec flèche 8"/>
          <p:cNvCxnSpPr>
            <a:cxnSpLocks noChangeShapeType="1"/>
          </p:cNvCxnSpPr>
          <p:nvPr/>
        </p:nvCxnSpPr>
        <p:spPr bwMode="auto">
          <a:xfrm>
            <a:off x="7176404" y="1293813"/>
            <a:ext cx="0" cy="419100"/>
          </a:xfrm>
          <a:prstGeom prst="straightConnector1">
            <a:avLst/>
          </a:prstGeom>
          <a:noFill/>
          <a:ln w="38100">
            <a:solidFill>
              <a:srgbClr val="FF66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Connecteur droit avec flèche 10"/>
          <p:cNvCxnSpPr>
            <a:cxnSpLocks noChangeShapeType="1"/>
          </p:cNvCxnSpPr>
          <p:nvPr/>
        </p:nvCxnSpPr>
        <p:spPr bwMode="auto">
          <a:xfrm>
            <a:off x="7920942" y="1054100"/>
            <a:ext cx="0" cy="419100"/>
          </a:xfrm>
          <a:prstGeom prst="straightConnector1">
            <a:avLst/>
          </a:prstGeom>
          <a:noFill/>
          <a:ln w="38100">
            <a:solidFill>
              <a:srgbClr val="FF66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Connecteur droit avec flèche 12"/>
          <p:cNvCxnSpPr>
            <a:cxnSpLocks noChangeShapeType="1"/>
          </p:cNvCxnSpPr>
          <p:nvPr/>
        </p:nvCxnSpPr>
        <p:spPr bwMode="auto">
          <a:xfrm>
            <a:off x="1076325" y="1835150"/>
            <a:ext cx="311150" cy="9525"/>
          </a:xfrm>
          <a:prstGeom prst="straightConnector1">
            <a:avLst/>
          </a:prstGeom>
          <a:noFill/>
          <a:ln w="38100">
            <a:solidFill>
              <a:srgbClr val="FF66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ZoneTexte 11"/>
          <p:cNvSpPr txBox="1"/>
          <p:nvPr/>
        </p:nvSpPr>
        <p:spPr>
          <a:xfrm>
            <a:off x="0" y="1544935"/>
            <a:ext cx="1387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6">
                    <a:lumMod val="75000"/>
                  </a:schemeClr>
                </a:solidFill>
              </a:rPr>
              <a:t>Choix des composants</a:t>
            </a:r>
          </a:p>
          <a:p>
            <a:r>
              <a:rPr lang="fr-FR" sz="1200" b="1" dirty="0">
                <a:solidFill>
                  <a:schemeClr val="accent6">
                    <a:lumMod val="75000"/>
                  </a:schemeClr>
                </a:solidFill>
              </a:rPr>
              <a:t>à utiliser dans  l’application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387416" y="683091"/>
            <a:ext cx="115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6">
                    <a:lumMod val="75000"/>
                  </a:schemeClr>
                </a:solidFill>
              </a:rPr>
              <a:t>Propriétés du composant sélectionné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775575" y="592435"/>
            <a:ext cx="124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6">
                    <a:lumMod val="75000"/>
                  </a:schemeClr>
                </a:solidFill>
              </a:rPr>
              <a:t>Choix de la vue IHM ou Logique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dirty="0">
                <a:solidFill>
                  <a:srgbClr val="F79646"/>
                </a:solidFill>
              </a:rPr>
              <a:t>Application Hello World : Echauffement !</a:t>
            </a:r>
          </a:p>
        </p:txBody>
      </p:sp>
      <p:grpSp>
        <p:nvGrpSpPr>
          <p:cNvPr id="7171" name="Grouper 9"/>
          <p:cNvGrpSpPr>
            <a:grpSpLocks/>
          </p:cNvGrpSpPr>
          <p:nvPr/>
        </p:nvGrpSpPr>
        <p:grpSpPr bwMode="auto">
          <a:xfrm>
            <a:off x="194584" y="1877472"/>
            <a:ext cx="2316387" cy="4291097"/>
            <a:chOff x="6925022" y="2239319"/>
            <a:chExt cx="1833108" cy="3662557"/>
          </a:xfrm>
        </p:grpSpPr>
        <p:pic>
          <p:nvPicPr>
            <p:cNvPr id="7173" name="Imag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5022" y="2239319"/>
              <a:ext cx="1833108" cy="3662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4" name="Imag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5525" y="2612919"/>
              <a:ext cx="1683252" cy="2992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ZoneTexte 1"/>
          <p:cNvSpPr txBox="1"/>
          <p:nvPr/>
        </p:nvSpPr>
        <p:spPr>
          <a:xfrm>
            <a:off x="2844799" y="1753226"/>
            <a:ext cx="60379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/>
              <a:t>Ouvrez le portail </a:t>
            </a:r>
            <a:r>
              <a:rPr lang="fr-FR" altLang="fr-FR" sz="2400" dirty="0">
                <a:hlinkClick r:id="rId4"/>
              </a:rPr>
              <a:t>http://appinventor.mit.edu/explore/</a:t>
            </a:r>
            <a:r>
              <a:rPr lang="fr-FR" altLang="fr-FR" sz="2400" dirty="0"/>
              <a:t> p</a:t>
            </a:r>
            <a:r>
              <a:rPr lang="fr-FR" sz="2400" dirty="0"/>
              <a:t>uis cliquez sur « </a:t>
            </a:r>
            <a:r>
              <a:rPr lang="fr-FR" sz="2400" dirty="0" err="1"/>
              <a:t>CreateApps</a:t>
            </a:r>
            <a:r>
              <a:rPr lang="fr-FR" sz="2400" dirty="0"/>
              <a:t> » et connectez vous sur un compte </a:t>
            </a:r>
            <a:r>
              <a:rPr lang="fr-FR" sz="2400" dirty="0" err="1"/>
              <a:t>google</a:t>
            </a:r>
            <a:endParaRPr lang="fr-FR" sz="2400" dirty="0"/>
          </a:p>
          <a:p>
            <a:pPr marL="285750" indent="-285750">
              <a:buFontTx/>
              <a:buChar char="-"/>
            </a:pP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/>
              <a:t>Créez un nouveau projet « Hello World »</a:t>
            </a:r>
          </a:p>
          <a:p>
            <a:pPr marL="285750" indent="-285750">
              <a:buFontTx/>
              <a:buChar char="-"/>
            </a:pP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/>
              <a:t>Créez une application toute simple qui affiche un texte (=label) « Hello World » sur un fond jaune</a:t>
            </a:r>
          </a:p>
          <a:p>
            <a:pPr marL="285750" indent="-285750">
              <a:buFontTx/>
              <a:buChar char="-"/>
            </a:pPr>
            <a:endParaRPr lang="fr-FR" sz="2400" dirty="0"/>
          </a:p>
          <a:p>
            <a:pPr marL="285750" indent="-285750">
              <a:buFontTx/>
              <a:buChar char="-"/>
            </a:pPr>
            <a:endParaRPr lang="fr-FR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dirty="0">
                <a:solidFill>
                  <a:srgbClr val="F79646"/>
                </a:solidFill>
              </a:rPr>
              <a:t>Application Hello World : </a:t>
            </a:r>
            <a:br>
              <a:rPr lang="fr-FR" altLang="fr-FR" dirty="0">
                <a:solidFill>
                  <a:srgbClr val="F79646"/>
                </a:solidFill>
              </a:rPr>
            </a:br>
            <a:r>
              <a:rPr lang="fr-FR" altLang="fr-FR" dirty="0">
                <a:solidFill>
                  <a:srgbClr val="F79646"/>
                </a:solidFill>
              </a:rPr>
              <a:t>Test sur le </a:t>
            </a:r>
            <a:r>
              <a:rPr lang="fr-FR" altLang="fr-FR" dirty="0" err="1">
                <a:solidFill>
                  <a:srgbClr val="F79646"/>
                </a:solidFill>
              </a:rPr>
              <a:t>Companion</a:t>
            </a:r>
            <a:endParaRPr lang="fr-FR" altLang="fr-FR" dirty="0">
              <a:solidFill>
                <a:srgbClr val="F79646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046771" y="1669142"/>
            <a:ext cx="709722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000" dirty="0"/>
              <a:t>Installez sur votre téléphone « MIT AI2 </a:t>
            </a:r>
            <a:r>
              <a:rPr lang="fr-FR" sz="2000" dirty="0" err="1"/>
              <a:t>Companion</a:t>
            </a:r>
            <a:r>
              <a:rPr lang="fr-FR" sz="2000" dirty="0"/>
              <a:t> ».</a:t>
            </a:r>
          </a:p>
          <a:p>
            <a:pPr marL="285750" indent="-285750">
              <a:buFontTx/>
              <a:buChar char="-"/>
            </a:pPr>
            <a:endParaRPr lang="fr-FR" sz="2000" dirty="0"/>
          </a:p>
          <a:p>
            <a:pPr marL="285750" indent="-285750">
              <a:buFontTx/>
              <a:buChar char="-"/>
            </a:pPr>
            <a:r>
              <a:rPr lang="fr-FR" sz="2000" dirty="0"/>
              <a:t>Sur votre ordinateur, dans la fenêtre du projet cliquez sur le menu </a:t>
            </a:r>
            <a:r>
              <a:rPr lang="fr-FR" sz="2000" dirty="0" err="1"/>
              <a:t>Connect</a:t>
            </a:r>
            <a:r>
              <a:rPr lang="fr-FR" sz="2000" dirty="0"/>
              <a:t>/Compagnon AI. Un QR code s’affiche</a:t>
            </a:r>
          </a:p>
          <a:p>
            <a:pPr marL="285750" indent="-285750">
              <a:buFontTx/>
              <a:buChar char="-"/>
            </a:pPr>
            <a:endParaRPr lang="fr-FR" sz="2000" dirty="0"/>
          </a:p>
          <a:p>
            <a:pPr marL="285750" indent="-285750">
              <a:buFontTx/>
              <a:buChar char="-"/>
            </a:pPr>
            <a:r>
              <a:rPr lang="fr-FR" sz="2000" dirty="0"/>
              <a:t>Vérifiez que le téléphone et votre ordinateur sont sur le même réseau WIFI puis lancez l’application </a:t>
            </a:r>
            <a:r>
              <a:rPr lang="fr-FR" sz="2000" dirty="0" err="1"/>
              <a:t>Companion</a:t>
            </a:r>
            <a:r>
              <a:rPr lang="fr-FR" sz="2000" dirty="0"/>
              <a:t>. Scannez le QR code avec votre téléphone puis connectez vous avec ce code</a:t>
            </a:r>
          </a:p>
          <a:p>
            <a:pPr marL="285750" indent="-285750">
              <a:buFontTx/>
              <a:buChar char="-"/>
            </a:pPr>
            <a:endParaRPr lang="fr-FR" sz="2000" dirty="0"/>
          </a:p>
          <a:p>
            <a:pPr marL="285750" indent="-285750">
              <a:buFont typeface="Symbol"/>
              <a:buChar char="Þ"/>
            </a:pPr>
            <a:r>
              <a:rPr lang="fr-FR" sz="2000" dirty="0"/>
              <a:t>vous pouvez alors tester le projet sur votre téléphone (toute nouvelle action sur votre projet sera immédiatement visible sur le téléphone)</a:t>
            </a:r>
          </a:p>
          <a:p>
            <a:pPr marL="285750" indent="-285750">
              <a:buFont typeface="Symbol"/>
              <a:buChar char="Þ"/>
            </a:pPr>
            <a:endParaRPr lang="fr-FR" sz="2000" dirty="0"/>
          </a:p>
          <a:p>
            <a:r>
              <a:rPr lang="fr-FR" sz="2000" dirty="0"/>
              <a:t>(Attention, pour l’instant votre application n’est pas encore installée sur votre téléphone, elle est juste émulée par le </a:t>
            </a:r>
            <a:r>
              <a:rPr lang="fr-FR" sz="2000" dirty="0" err="1"/>
              <a:t>Companion</a:t>
            </a:r>
            <a:r>
              <a:rPr lang="fr-FR" sz="2000" dirty="0"/>
              <a:t> pour faciliter sa mise au point…)</a:t>
            </a:r>
          </a:p>
          <a:p>
            <a:pPr marL="285750" indent="-285750">
              <a:buFontTx/>
              <a:buChar char="-"/>
            </a:pPr>
            <a:endParaRPr lang="fr-FR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6" y="1669142"/>
            <a:ext cx="1965824" cy="1701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44" y="3556203"/>
            <a:ext cx="1660774" cy="329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1940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>
          <a:xfrm>
            <a:off x="457200" y="104775"/>
            <a:ext cx="8229600" cy="1143000"/>
          </a:xfrm>
        </p:spPr>
        <p:txBody>
          <a:bodyPr/>
          <a:lstStyle/>
          <a:p>
            <a:pPr eaLnBrk="1" hangingPunct="1"/>
            <a:r>
              <a:rPr lang="fr-FR" altLang="fr-FR" dirty="0">
                <a:solidFill>
                  <a:srgbClr val="F79646"/>
                </a:solidFill>
              </a:rPr>
              <a:t>Composants </a:t>
            </a:r>
            <a:r>
              <a:rPr lang="fr-FR" altLang="fr-FR" dirty="0" err="1">
                <a:solidFill>
                  <a:srgbClr val="F79646"/>
                </a:solidFill>
              </a:rPr>
              <a:t>TextBox</a:t>
            </a:r>
            <a:r>
              <a:rPr lang="fr-FR" altLang="fr-FR" dirty="0">
                <a:solidFill>
                  <a:srgbClr val="F79646"/>
                </a:solidFill>
              </a:rPr>
              <a:t>, Label, </a:t>
            </a:r>
            <a:r>
              <a:rPr lang="fr-FR" altLang="fr-FR" dirty="0" err="1">
                <a:solidFill>
                  <a:srgbClr val="F79646"/>
                </a:solidFill>
              </a:rPr>
              <a:t>Button</a:t>
            </a:r>
            <a:br>
              <a:rPr lang="fr-FR" altLang="fr-FR" dirty="0">
                <a:solidFill>
                  <a:srgbClr val="F79646"/>
                </a:solidFill>
              </a:rPr>
            </a:br>
            <a:r>
              <a:rPr lang="fr-FR" altLang="fr-FR" sz="3600" dirty="0">
                <a:solidFill>
                  <a:srgbClr val="F79646"/>
                </a:solidFill>
              </a:rPr>
              <a:t>(dans « user interface »)</a:t>
            </a:r>
            <a:endParaRPr lang="fr-FR" alt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23876" y="3962587"/>
            <a:ext cx="518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Pour modifier le contenu d’un label ou d’un </a:t>
            </a:r>
            <a:r>
              <a:rPr lang="fr-FR" dirty="0" err="1"/>
              <a:t>text</a:t>
            </a:r>
            <a:r>
              <a:rPr lang="fr-FR" dirty="0"/>
              <a:t> box :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51" y="4379628"/>
            <a:ext cx="42672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223876" y="4954579"/>
            <a:ext cx="559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Pour récupérer le contenu actuel du label ou du </a:t>
            </a:r>
            <a:r>
              <a:rPr lang="fr-FR" dirty="0" err="1"/>
              <a:t>text</a:t>
            </a:r>
            <a:r>
              <a:rPr lang="fr-FR" dirty="0"/>
              <a:t> box :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576" y="5323911"/>
            <a:ext cx="17811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888" y="1625600"/>
            <a:ext cx="1145265" cy="45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ZoneTexte 22"/>
          <p:cNvSpPr txBox="1"/>
          <p:nvPr/>
        </p:nvSpPr>
        <p:spPr>
          <a:xfrm>
            <a:off x="376277" y="1276802"/>
            <a:ext cx="8310524" cy="657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Label : texte non modifiable par l’utilisateur (= un titre ou un message que l’on veut afficher à l’utilisateur)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401885" y="2083706"/>
            <a:ext cx="831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TextBox</a:t>
            </a:r>
            <a:r>
              <a:rPr lang="fr-FR" dirty="0"/>
              <a:t> : champ dans lequel l’utilisateur peut écrire un contenu</a:t>
            </a: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118" y="2501674"/>
            <a:ext cx="1240126" cy="399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888" y="3329441"/>
            <a:ext cx="1201356" cy="37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ZoneTexte 26"/>
          <p:cNvSpPr txBox="1"/>
          <p:nvPr/>
        </p:nvSpPr>
        <p:spPr>
          <a:xfrm>
            <a:off x="376276" y="2894137"/>
            <a:ext cx="831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Button</a:t>
            </a:r>
            <a:r>
              <a:rPr lang="fr-FR" dirty="0"/>
              <a:t> : bouton qui déclenche un traitement quand on clique dessus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23876" y="5905265"/>
            <a:ext cx="3353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Pour réagir au clic sur un bouton :</a:t>
            </a:r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771" y="5905265"/>
            <a:ext cx="18288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859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dirty="0">
                <a:solidFill>
                  <a:srgbClr val="F79646"/>
                </a:solidFill>
              </a:rPr>
              <a:t>Application Hello World - suite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323635" y="1701467"/>
            <a:ext cx="536316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Modifiez le projet Hello World : </a:t>
            </a:r>
          </a:p>
          <a:p>
            <a:endParaRPr lang="fr-FR" sz="2400" dirty="0"/>
          </a:p>
          <a:p>
            <a:pPr marL="342900" indent="-342900">
              <a:buFontTx/>
              <a:buChar char="-"/>
            </a:pPr>
            <a:r>
              <a:rPr lang="fr-FR" sz="2400" dirty="0"/>
              <a:t>ajoutez une zone de texte et un bouton</a:t>
            </a:r>
          </a:p>
          <a:p>
            <a:pPr marL="342900" indent="-342900">
              <a:buFontTx/>
              <a:buChar char="-"/>
            </a:pPr>
            <a:endParaRPr lang="fr-FR" sz="2400" dirty="0"/>
          </a:p>
          <a:p>
            <a:pPr marL="342900" indent="-342900">
              <a:buFontTx/>
              <a:buChar char="-"/>
            </a:pPr>
            <a:r>
              <a:rPr lang="fr-FR" sz="2400" dirty="0"/>
              <a:t>Écrivez le code du bouton pour qu’un click sur le bouton  :</a:t>
            </a:r>
          </a:p>
          <a:p>
            <a:pPr marL="800100" lvl="1" indent="-342900">
              <a:buFontTx/>
              <a:buChar char="-"/>
            </a:pPr>
            <a:r>
              <a:rPr lang="fr-FR" sz="2400" dirty="0"/>
              <a:t>remplace le contenu du « label » par le contenu de la zone de texte</a:t>
            </a:r>
          </a:p>
          <a:p>
            <a:pPr marL="800100" lvl="1" indent="-342900">
              <a:buFontTx/>
              <a:buChar char="-"/>
            </a:pPr>
            <a:r>
              <a:rPr lang="fr-FR" sz="2400" dirty="0"/>
              <a:t>puis efface le contenu de la zone de texte</a:t>
            </a:r>
          </a:p>
          <a:p>
            <a:pPr marL="285750" indent="-285750">
              <a:buFontTx/>
              <a:buChar char="-"/>
            </a:pPr>
            <a:endParaRPr lang="fr-FR" sz="2400" dirty="0"/>
          </a:p>
          <a:p>
            <a:pPr marL="285750" indent="-285750">
              <a:buFontTx/>
              <a:buChar char="-"/>
            </a:pPr>
            <a:endParaRPr lang="fr-FR" sz="2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2FC9868-6337-2147-8A1C-449969C06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417638"/>
            <a:ext cx="2880883" cy="497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997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Metadata/LabelInfo.xml><?xml version="1.0" encoding="utf-8"?>
<clbl:labelList xmlns:clbl="http://schemas.microsoft.com/office/2020/mipLabelMetadata">
  <clbl:label id="{e6c818a6-e1a0-4a6e-a969-20d857c5dc62}" enabled="1" method="Standard" siteId="{90c7a20a-f34b-40bf-bc48-b9253b6f5d20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10360</TotalTime>
  <Words>665</Words>
  <Application>Microsoft Macintosh PowerPoint</Application>
  <PresentationFormat>Affichage à l'écran (4:3)</PresentationFormat>
  <Paragraphs>99</Paragraphs>
  <Slides>18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Helvetica 75 Bold</vt:lpstr>
      <vt:lpstr>Symbol</vt:lpstr>
      <vt:lpstr>Thème Office</vt:lpstr>
      <vt:lpstr>Développer des applications mobiles avec App Inventor </vt:lpstr>
      <vt:lpstr>Environnement de travail</vt:lpstr>
      <vt:lpstr>Conception d’une application  pour téléphone mobile</vt:lpstr>
      <vt:lpstr>Portail App Inventor</vt:lpstr>
      <vt:lpstr>App Inventor</vt:lpstr>
      <vt:lpstr>Application Hello World : Echauffement !</vt:lpstr>
      <vt:lpstr>Application Hello World :  Test sur le Companion</vt:lpstr>
      <vt:lpstr>Composants TextBox, Label, Button (dans « user interface »)</vt:lpstr>
      <vt:lpstr>Application Hello World - suite</vt:lpstr>
      <vt:lpstr>Application Hello World – suite (Solution !)</vt:lpstr>
      <vt:lpstr>Application Star Wars</vt:lpstr>
      <vt:lpstr>IHM</vt:lpstr>
      <vt:lpstr>Logique</vt:lpstr>
      <vt:lpstr>Déployer l’Appli sur le téléphone</vt:lpstr>
      <vt:lpstr>Composant web</vt:lpstr>
      <vt:lpstr>Composant web</vt:lpstr>
      <vt:lpstr>Exemple d’application connectée à un serveur web ESP32</vt:lpstr>
      <vt:lpstr>Exemple d’application connectée à un serveur web ESP32</vt:lpstr>
    </vt:vector>
  </TitlesOfParts>
  <Company>OrangeLabs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Atelier App Inventor Stage collégiens 3ième</dc:title>
  <dc:creator>Jean-Marc Auffret</dc:creator>
  <cp:lastModifiedBy>BEDOUILLAT-DELORME Didier INNOV/IT-S</cp:lastModifiedBy>
  <cp:revision>104</cp:revision>
  <cp:lastPrinted>2021-12-09T08:36:08Z</cp:lastPrinted>
  <dcterms:created xsi:type="dcterms:W3CDTF">2017-01-23T14:07:38Z</dcterms:created>
  <dcterms:modified xsi:type="dcterms:W3CDTF">2023-07-04T08:03:30Z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Office:3</vt:lpwstr>
  </property>
  <property fmtid="{D5CDD505-2E9C-101B-9397-08002B2CF9AE}" pid="3" name="ClassificationContentMarkingFooterText">
    <vt:lpwstr>Orange Restricted</vt:lpwstr>
  </property>
</Properties>
</file>